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1" r:id="rId4"/>
    <p:sldId id="271" r:id="rId5"/>
    <p:sldId id="273" r:id="rId6"/>
    <p:sldId id="262" r:id="rId7"/>
    <p:sldId id="270" r:id="rId8"/>
    <p:sldId id="260" r:id="rId9"/>
    <p:sldId id="264" r:id="rId10"/>
    <p:sldId id="272" r:id="rId11"/>
    <p:sldId id="259" r:id="rId12"/>
    <p:sldId id="274" r:id="rId13"/>
    <p:sldId id="275" r:id="rId14"/>
    <p:sldId id="258" r:id="rId15"/>
    <p:sldId id="266" r:id="rId16"/>
    <p:sldId id="263" r:id="rId17"/>
    <p:sldId id="257" r:id="rId18"/>
    <p:sldId id="267" r:id="rId19"/>
    <p:sldId id="268" r:id="rId20"/>
    <p:sldId id="277" r:id="rId21"/>
    <p:sldId id="278" r:id="rId22"/>
    <p:sldId id="279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4660"/>
  </p:normalViewPr>
  <p:slideViewPr>
    <p:cSldViewPr snapToGrid="0">
      <p:cViewPr varScale="1">
        <p:scale>
          <a:sx n="49" d="100"/>
          <a:sy n="49" d="100"/>
        </p:scale>
        <p:origin x="91" y="18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56:52.9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1793 0,'-43'0,"0"2,-52 9,77-7,0 0,1 1,0 1,-1 0,2 1,-1 1,-28 19,0 3,-1-3,-1-1,-1-3,0-2,-2-1,-88 20,59-23,2-1,-85 30,146-41,0-2,-1 1,1-2,-25 1,-34 6,67-7,0 0,0 1,1 0,-1 1,1-1,0 1,0 1,-11 8,-3 5,-24 26,31-28,-2 0,-31 23,-92 72,134-107,1 1,-1-1,1 1,1-1,-1 1,1 1,0-1,0 0,-4 10,4-7,-1 0,0 0,-1-1,-6 9,-3 3,0 0,-13 27,13-23,10-15,0 0,0 1,1-1,0 1,1 0,0 0,0 0,0 14,1 10,3 35,1-12,-3 401,0-446,1 0,1-1,-1 1,2-1,-1 1,1-1,1 0,0 0,1 0,-1 0,8 8,7 10,2-1,27 28,9 11,-44-47,0 1,16 35,-21-38,0-1,1 0,1 0,1 0,13 14,-11-14,0 0,20 35,-25-37,0-1,1 1,1-2,0 1,1-1,12 11,-3-9,1 0,23 11,-24-15,-1 1,34 27,-40-28,0-1,0 0,0-1,1 0,18 6,78 24,-35-14,-53-18,-1-1,1 0,0-2,0-1,23 0,51 5,-43 0,-1-3,1-2,75-7,-106 1,-1-1,1-1,-1-1,0-1,-1 0,0-2,27-17,44-19,-79 40,1 0,-1 0,0-1,-1-1,1 0,-2-1,1 0,-1 0,0-1,-1 0,11-17,169-221,-177 233,-2 0,0-1,0-1,-2 0,0 0,-1 0,0-1,-2 0,0 0,-1 0,-1-1,0 0,-2 1,-1-31,11-81,-7 103,-1 0,-1 0,-1 0,-2 1,0-1,-6-27,2 27,2 0,0-45,0 4,1 58,0-1,-1 1,0 0,0-1,-1 1,-1 1,0-1,0 1,0-1,-12-12,8 8,0 1,0-1,-7-20,-21-94,20 80,-45-118,28 71,26 69,-1-1,-1 1,-22-40,21 53,-1 0,0 1,0 1,-2 0,1 0,-1 2,-23-13,27 17,0 1,0 1,0 0,0 0,0 1,0 0,-1 1,1 0,-1 1,1 0,-16 2,11-1,-1-1,1 0,0-1,-19-3,28 1,0 1,0-1,1-1,-1 1,1-1,-1 0,1 0,0 0,1-1,-8-8,-19-17,18 21,7 5,0 0,0-1,0 0,0 0,-5-8,10 13,1-1,-1 0,1 0,-1 0,1 1,-1-1,1 0,0 0,-1 0,1 0,0 0,0 0,0 0,0 0,0 0,0 0,0 1,0-1,0-2,1 2,0-1,0 1,-1 0,1 0,0 0,0 0,0 0,0 0,1 0,-1 0,0 0,0 0,0 1,1-1,-1 0,0 1,2-1,37-8,-21 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57:34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57:37.5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57:37.8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58:52.52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239 241,'66'0,"0"3,-1 3,118 26,-138-22,0-3,86 5,94-15,-168 1,49-7,198-43,-237 38,-2 1,2 3,105-2,-93 11,135-21,-98 9,1 5,149 9,-93 2,733-4,-869 3,46 8,-13-2,117 13,56 4,-157-16,59 3,287-13,-408 2,-1 1,24 6,-22-4,39 3,-12-3,1 3,-1 1,63 20,-14-3,-42-16,0-3,0-2,99-6,-49-1,170 14,-15 0,939-12,-1195 0,0 0,-1-1,1 1,-1-2,0 1,1-1,-1 0,0-1,-1 1,1-1,-1-1,1 1,-1-1,7-8,36-23,87-37,-78 44,96-66,-150 92,0 1,-1-2,1 1,0 0,-1-1,0 0,0 1,3-6,-6 8,0 1,1-1,-1 1,0-1,0 1,0-1,0 1,1-1,-1 1,0-1,0 1,0-1,0 0,0 1,-1-1,1 1,0-1,0 1,0-1,0 1,-1-1,1 1,0-1,0 1,-1-1,1 1,-1-1,-1 0,1 0,-1 0,0 0,1 0,-1 0,0 1,0-1,0 1,1-1,-1 1,0 0,-3-1,-69-6,-140-7,167 14,29-2,0 2,0 0,-1 1,1 1,1 1,-25 7,18-3,0 0,0-2,0 0,-30 0,-98-3,91-2,51 0,0 1,0 0,0 1,0 0,0 0,1 1,-1 0,1 1,-15 8,-4 5,-43 35,54-38,-1 0,0-2,-1 0,0-1,-30 13,28-17,-3 3,0-2,-1-1,0-1,0 0,0-2,-37 1,-66-4,-113-5,81-17,-33-1,119 11,-79-1,17 17,-167 27,148-12,-5 1,50-5,-152 2,-212-4,295-8,118-6,-116 15,-108 30,212-39,-119-6,76-2,62 1,-1 3,1 2,-56 12,13 1,-167 8,178-23,54-3,-1 2,0 1,0 2,-45 10,34-4,-1-1,-46 2,-32 5,26 1,-2-5,-144 0,-562-12,784-2,0 0,-25-5,23 2,-37-1,22 5,17 2,0-1,0-2,1 0,-1-1,-36-10,-33-14,55 18,-50-20,-46-19,128 47,0-1,0 0,-1 0,2 0,-1 0,0 0,0 0,1-1,-1 0,1 1,0-1,-1 0,1 0,1 0,-1 0,0-1,1 1,-2-7,-2-5,2-1,-4-32,5 33,-1-8,2 0,0-28,1 46,0 0,1 0,-1 0,1 1,0-1,0 0,1 0,-1 1,1-1,0 0,0 1,1 0,-1 0,1-1,0 2,0-1,5-4,3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59:03.42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1983 1,'-35'2,"-1"1,-40 10,7-1,-58 0,-221-8,178-7,89 2,-89 3,162 0,0 0,-1 0,1 1,0 0,1 1,-1-1,1 1,-1 1,-8 7,-34 16,-11 1,1 3,-96 67,95-57,2 3,-101 99,153-135,0 1,0 0,1 0,1 1,-1-1,-4 16,-14 27,21-46,-1 0,2 1,-1 0,1 0,0 0,0 0,1 0,0 10,2 72,2-40,-3-38,0 9,5 40,-4-53,1 0,0 0,1-1,0 1,0-1,0 1,1-1,6 9,31 48,-29-45,0 0,1 0,1-1,28 29,3-5,-1 2,48 62,-77-85,-1 1,-1 0,12 29,-15-31,1-1,1-1,0 0,1 0,1-2,1 1,24 19,128 88,-66-52,-87-62,1-1,0 0,0-1,0-1,1-1,0 0,0 0,1-2,-1 0,1-1,0-1,0 0,0-1,26-2,12 0,-13 2,0-2,1-2,76-16,17-6,-101 21,-1-1,1-3,59-20,-52 14,2 2,0 2,0 2,81-4,-108 10,178-17,-81 1,-54 9,-35 5,0 0,0-1,36-13,-19 5,-30 9,0 1,21-11,-29 12,0 0,0-1,-1 1,1-1,-1 0,0 0,0 0,0-1,0 1,0-1,4-7,14-30,-12 21,1 0,1 1,22-29,-20 31,-1-1,-1 0,15-37,-16 34,1 0,25-38,-20 38,-2 0,0 0,-1-2,-2 1,0-2,15-48,-24 64,0-1,-1 0,0 1,0-1,-1 0,0 0,0 0,-1 1,0-1,-4-12,3 15,-1 0,1 0,-1 0,-1 1,1-1,-1 1,0 0,0 0,0 0,0 1,-1 0,0-1,0 2,0-1,-1 0,-5-2,-31-14,-67-22,71 29,1-1,-54-30,67 27,0-1,-32-31,45 39,-114-120,108 116,-31-20,11 9,8 7,-1 0,-45-19,38 21,-42-28,36 17,-37-25,61 38,0-3,-1 2,-1 1,0 0,-1 2,0 0,-43-14,7 7,38 12,-1 0,0 2,0 0,0 1,-26-1,22 5,-4-1,-55 5,75-3,0 1,0 0,1 0,-1 1,0 0,1 1,0 0,0 0,0 0,-9 8,-15 16,-36 40,-6 6,50-55,-1 0,-39 20,34-20,-43 32,10-7,48-35,1 1,-1 1,2 0,0 0,-15 18,-109 130,110-111,23-37,-1-1,-1 1,-7 9,-1-2,0 1,2 0,0 1,1 1,-12 31,12-17,2 0,1 0,1 1,-2 45,5 147,4-199,-1 25,3 52,0-99,0 0,0 1,1-1,0 0,0 0,0 0,1-1,6 9,11 24,52 188,-48-140,-20-71,1-1,1-1,0 1,1-1,0 0,1-1,1 0,0 0,0-1,2-1,-1 0,1 0,1-1,23 14,-21-17,0-1,0-1,1 0,0-1,0 0,0-2,17 1,120-2,-81-3,-52 2,0 0,-1-1,1-1,-1-1,1-1,-1 0,0-2,-1 0,23-11,53-30,-18 8,129-46,-102 48,47-14,-126 44,0 2,0 1,1 1,34 0,7 4,82-1,-136-2,-1 0,1-1,-1-1,17-7,-17 7,0 0,1 0,0 1,19-3,-9 2,0 0,-1-2,0 0,0-1,23-12,-14 7,42-13,-51 19,40-19,-47 18,1 1,0 0,0 1,1 1,26-5,-36 9,1-1,-1 0,1 0,-1-1,0 0,1 0,-1 0,0-1,0 0,-1 0,1-1,0 1,6-7,-8 6,-1 0,1-1,-1 1,0-1,0 0,0 0,-1 1,0-2,0 1,0 0,0 0,-1-1,0 1,0-1,0 1,-1-7,-2-257,-1 239,-2 0,-1 0,-1 0,-1 1,-2 0,-20-43,24 63,1 0,-1 0,0 0,-1 1,0 0,-1 1,1-1,-1 1,-1 1,-15-10,-6-5,17 8,-1 1,2-1,-22-28,-7-9,-76-87,0-1,95 114,-88-84,95 95,1-1,-15-19,22 23,0 1,-1 0,-1 0,1 1,-1 0,-1 1,1 0,-1 0,-15-7,-11 0,-1 2,0 1,-1 2,-60-6,72 11,-35-11,40 9,-1 1,-36-4,-292 5,195 6,-14 9,14 0,42-12,-69 2,157 4,0 0,0 2,1 1,-1 0,2 2,-35 19,2-1,14-7,1 2,-43 32,77-49,1-1,0 1,-1 0,2 0,-1 1,1-1,0 1,-7 14,-1 6,-12 34,13-30,-32 69,30-76,2 0,1 1,1 1,1 0,1 0,1 0,2 1,0 0,-1 39,6 2,3 92,0-138,1-1,0 0,2 0,0 0,16 33,58 96,-59-113,-4-12,0-1,2 0,0-1,27 23,-19-20,-2 1,24 34,-16-18,-21-29,-1 1,-1 0,16 30,-21-35,1 1,1-1,0 0,0 0,1-1,0 1,1-2,0 0,0 0,1 0,0-1,0-1,12 6,9 4,1-2,1-2,42 11,-26-9,-8-1,0-2,1-2,0-2,63 3,254-13,-152-19,17 0,-35 23,55-3,-185-1,-1-3,68-15,-98 11,0 0,-1-2,0 0,0-2,-1-1,26-21,-35 22,0-1,-2 0,0-1,-1 0,0-1,13-23,19-23,-44 60,226-288,-197 251,-18 25,-1-1,-1 0,17-33,-15 20,-1 0,-2 0,-1-1,-1-1,-2 1,0-1,-3 0,1-38,-4 49,-1 0,-1 0,0 0,-2 0,-7-24,7 33,0-1,-1 1,0 0,-1 1,0-1,-1 1,0 1,0-1,-1 1,-10-9,-104-102,107 102,1-1,0 0,1-1,1 0,-12-27,4-1,3 4,-36-61,21 65,28 36,-1 0,2-1,-1 1,0-1,1 1,0-1,0 0,1 0,-1 0,1-1,0 1,-2-11,1-1,1 4,0 0,-1 0,-1 0,-7-19,9 29,1 0,-1-1,0 1,0 0,-1 0,1 0,0 1,-1-1,0 1,0-1,0 1,0 0,0 0,0 0,0 0,-1 1,1-1,-1 1,1 0,-1 0,-3 0,-69-10,0 4,-90 2,134 4,-49-9,48 5,-41-1,55 5,-1 2,1-1,0 2,-1 1,1 0,0 1,-26 10,7-1,21-10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56:56.3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0,'1712'0,"-1661"3,-1 2,83 19,-77-12,95 7,77-14,88 4,-192 0,219 27,-224-14,-50-6,1-3,0-3,94 2,-131-12,-6-1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57:24.5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1 497,'14'6,"0"0,1-1,-1-1,31 5,-21-5,412 64,-159-28,742 88,-646-117,-283-11,-57 1,46 9,-44-5,43 1,453 6,-148-3,-270-12,155-24,527-139,-57 10,-283 117,-208 26,72-33,-111 12,233-26,-89 33,43-7,-312 23,99-1,84 13,-91 1,-269 15,-432-11,332-7,54 1,-1889 12,1855-8,-300 4,4-31,303-1,139 18,0-1,0-2,-44-19,9 1,-75-21,60 22,56 20,0 0,-1 1,1 2,-36-2,-96 7,56 1,26 0,-87 16,-59 3,-413-22,278-1,89-21,38 1,120 18,-144-7,-373 0,386 12,210-2,-1 2,1 1,0 1,-42 12,15-4,33-8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57:26.0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57:27.0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57:27.4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57:33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57:33.7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57:34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0686-8910-4748-9A21-055EF0BCF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4F8CB-95CC-4833-B734-3BBF7584A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4D4ED-6F80-4828-87E4-9E68C32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235C8-8606-4A6F-BF33-0DB669585823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C79E4-7958-4ED9-9F32-F400BAC12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C5651-5D21-445B-BF96-C80B53059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63CAA-87EA-4AD7-A0D3-BAF1ACF9E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6C726-CD3A-43BD-84FF-C10649B1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24A80-8838-43FE-96AD-4CE95AF8A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C5525-9212-4CC2-BA19-FACED77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235C8-8606-4A6F-BF33-0DB669585823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8E66E-0D98-4976-823E-75107634B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49E07-98B3-4835-915D-D14B7FDF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63CAA-87EA-4AD7-A0D3-BAF1ACF9E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03D51-B0A2-481B-8716-611B4D4DC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E61BFA-43C9-4836-9354-8E110A23B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43DE1-C257-4021-9022-0E9132EC4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235C8-8606-4A6F-BF33-0DB669585823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D907B-3A37-4A9F-8450-47B9D0B8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A2038-E7BE-4C18-B03A-51B0C70B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63CAA-87EA-4AD7-A0D3-BAF1ACF9E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2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63898-D31C-47BC-8E3C-B890A426E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6E919-BDDF-460B-9B83-C28D764AF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CD18A-2146-4E7C-AB27-80316CEE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235C8-8606-4A6F-BF33-0DB669585823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7156B-8652-4852-AE0D-2D27A942D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5919-9736-4113-85A5-DADC02D5F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63CAA-87EA-4AD7-A0D3-BAF1ACF9E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2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B69E1-3646-42AB-9AAC-8520844D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88A5D-A4F5-4CD1-9F37-28C03AF51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FBC2F-9FD3-4538-B353-3982D8ADF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235C8-8606-4A6F-BF33-0DB669585823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41D4F-2A37-4A4C-A8E5-BC68CBB7E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74C2A-1831-45CF-ABC1-48D803B1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63CAA-87EA-4AD7-A0D3-BAF1ACF9E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62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3B056-43BC-4CBD-9486-88017AAF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53AE6-5238-4123-AA96-E18088F6F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BEF7E-BD5F-4D8C-8BDA-3D52A5720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68009-628C-4492-B63A-C54B68803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235C8-8606-4A6F-BF33-0DB669585823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C9641-1342-40A7-B827-9875145D0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6A6EA-C200-4F82-909D-9272A3941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63CAA-87EA-4AD7-A0D3-BAF1ACF9E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29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45EE-6342-4BB0-B545-AA1E66003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AF418-4CF1-4F3D-B1C4-C59B3FD78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67109-CDBA-46D1-AC75-2D436C73E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B88068-0A9B-475F-A6F3-9FA4F58D8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6B70B0-A9B3-41AE-8FCA-51EDA13D2F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58D7CE-3BE5-4EAB-A59F-7C4FF56CF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235C8-8606-4A6F-BF33-0DB669585823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78836F-C942-4F6C-86FA-FF108B331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C3E13-35C6-47A1-9A64-2BC2F41F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63CAA-87EA-4AD7-A0D3-BAF1ACF9E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50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CFE87-D433-49DA-B8D4-ACC6975E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357505-E9AE-4220-AD25-7B72FFFEC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235C8-8606-4A6F-BF33-0DB669585823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907C7-D4C3-4B06-A14A-C1B35420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6B03F-119B-4C90-8C2E-BC1F2E88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63CAA-87EA-4AD7-A0D3-BAF1ACF9E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16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246671-9766-4F78-8CBC-9529BBEB9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235C8-8606-4A6F-BF33-0DB669585823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398A42-690E-4293-9B9D-F8A4AD356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9D5FA-BFD4-48E9-B150-7E47B8F12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63CAA-87EA-4AD7-A0D3-BAF1ACF9E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77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AB73C-9E8D-4E6C-9D54-C809A0A2A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515AE-0F7B-4E80-A094-A9CE65BF7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1300E-D3C5-43B7-8915-C9DEFE669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7F219-D155-4C2A-AA0B-D6BB5B85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235C8-8606-4A6F-BF33-0DB669585823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C4287-4A93-4506-B80B-993E17902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EE15B-82C7-46F5-BEC2-C54A8F731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63CAA-87EA-4AD7-A0D3-BAF1ACF9E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38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481E8-7B42-4468-9C88-91879AC4B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3B65E2-60E7-4626-B67A-7839C57EE4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355E2-58A7-48F4-A8B9-28EAB579F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6B76B8-56A8-4C14-A151-34DBB408E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235C8-8606-4A6F-BF33-0DB669585823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0BF5B9-10EC-4896-B94F-5AC1A958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79278-8CE1-4629-B1FD-94CD2024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63CAA-87EA-4AD7-A0D3-BAF1ACF9E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8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8F0897-E087-453E-B77E-58D96D90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A0124-5F18-42C3-BF8C-DE91E2BA7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3769D-833F-4041-8DA3-4350F93AF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235C8-8606-4A6F-BF33-0DB669585823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8698F-F689-4221-849F-FAA6AB3F6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192F5-E64A-4F5B-B0B4-537A6DCE7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63CAA-87EA-4AD7-A0D3-BAF1ACF9E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8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customXml" Target="../ink/ink5.xml"/><Relationship Id="rId18" Type="http://schemas.openxmlformats.org/officeDocument/2006/relationships/customXml" Target="../ink/ink10.xml"/><Relationship Id="rId3" Type="http://schemas.openxmlformats.org/officeDocument/2006/relationships/image" Target="../media/image14.png"/><Relationship Id="rId21" Type="http://schemas.openxmlformats.org/officeDocument/2006/relationships/customXml" Target="../ink/ink13.xml"/><Relationship Id="rId7" Type="http://schemas.openxmlformats.org/officeDocument/2006/relationships/customXml" Target="../ink/ink2.xml"/><Relationship Id="rId12" Type="http://schemas.openxmlformats.org/officeDocument/2006/relationships/image" Target="../media/image140.png"/><Relationship Id="rId17" Type="http://schemas.openxmlformats.org/officeDocument/2006/relationships/customXml" Target="../ink/ink9.xml"/><Relationship Id="rId25" Type="http://schemas.openxmlformats.org/officeDocument/2006/relationships/image" Target="../media/image17.png"/><Relationship Id="rId2" Type="http://schemas.openxmlformats.org/officeDocument/2006/relationships/image" Target="../media/image13.png"/><Relationship Id="rId16" Type="http://schemas.openxmlformats.org/officeDocument/2006/relationships/customXml" Target="../ink/ink8.xml"/><Relationship Id="rId20" Type="http://schemas.openxmlformats.org/officeDocument/2006/relationships/customXml" Target="../ink/ink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11" Type="http://schemas.openxmlformats.org/officeDocument/2006/relationships/customXml" Target="../ink/ink4.xml"/><Relationship Id="rId24" Type="http://schemas.openxmlformats.org/officeDocument/2006/relationships/image" Target="../media/image16.png"/><Relationship Id="rId5" Type="http://schemas.openxmlformats.org/officeDocument/2006/relationships/customXml" Target="../ink/ink1.xml"/><Relationship Id="rId15" Type="http://schemas.openxmlformats.org/officeDocument/2006/relationships/customXml" Target="../ink/ink7.xml"/><Relationship Id="rId23" Type="http://schemas.openxmlformats.org/officeDocument/2006/relationships/customXml" Target="../ink/ink14.xml"/><Relationship Id="rId10" Type="http://schemas.openxmlformats.org/officeDocument/2006/relationships/image" Target="../media/image130.png"/><Relationship Id="rId19" Type="http://schemas.openxmlformats.org/officeDocument/2006/relationships/customXml" Target="../ink/ink11.xml"/><Relationship Id="rId4" Type="http://schemas.openxmlformats.org/officeDocument/2006/relationships/image" Target="../media/image100.png"/><Relationship Id="rId9" Type="http://schemas.openxmlformats.org/officeDocument/2006/relationships/customXml" Target="../ink/ink3.xml"/><Relationship Id="rId14" Type="http://schemas.openxmlformats.org/officeDocument/2006/relationships/customXml" Target="../ink/ink6.xml"/><Relationship Id="rId2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8EEE8-AF53-49E1-AE42-3658589A4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 Problems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0BC01-E94A-4A09-84CF-0DD9D03DFB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Day 3, Jyvaskyla Summer School 2021 COM3</a:t>
            </a:r>
          </a:p>
          <a:p>
            <a:r>
              <a:rPr lang="en-US" dirty="0"/>
              <a:t>Michael Emmerich</a:t>
            </a:r>
          </a:p>
        </p:txBody>
      </p:sp>
    </p:spTree>
    <p:extLst>
      <p:ext uri="{BB962C8B-B14F-4D97-AF65-F5344CB8AC3E}">
        <p14:creationId xmlns:p14="http://schemas.microsoft.com/office/powerpoint/2010/main" val="1208629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5F4C324-17C5-43DD-A088-5797C9572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‘Pareto morphing’ along the Pareto front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25868-C42E-437F-AC59-58DFD32F42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Chen, </a:t>
            </a:r>
            <a:r>
              <a:rPr lang="en-US" dirty="0" err="1"/>
              <a:t>Yuhang</a:t>
            </a:r>
            <a:r>
              <a:rPr lang="en-US" dirty="0"/>
              <a:t>, </a:t>
            </a:r>
            <a:r>
              <a:rPr lang="en-US" dirty="0" err="1"/>
              <a:t>Shiwei</a:t>
            </a:r>
            <a:r>
              <a:rPr lang="en-US" dirty="0"/>
              <a:t> Zhou, and Qing Li. "</a:t>
            </a:r>
            <a:r>
              <a:rPr lang="en-US" dirty="0" err="1"/>
              <a:t>Multiobjective</a:t>
            </a:r>
            <a:r>
              <a:rPr lang="en-US" dirty="0"/>
              <a:t> topology optimization for finite periodic structures." </a:t>
            </a:r>
            <a:r>
              <a:rPr lang="en-US" i="1" dirty="0"/>
              <a:t>Computers &amp; Structures</a:t>
            </a:r>
            <a:r>
              <a:rPr lang="en-US" dirty="0"/>
              <a:t> 88.11-12 (2010): 806-811.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91B7033-C315-4B48-9DB6-969A93BFC2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46720"/>
            <a:ext cx="5181600" cy="43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16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C4147B-0527-41AE-9A30-62B53DC02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58" y="961680"/>
            <a:ext cx="6687483" cy="493463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7F3666B-1435-4837-9B21-350CB828E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5FA94-9ED8-4ACE-9C79-DF0D7F8E7D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FFA864-17E8-4392-A81C-D9A9F5D7B9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78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EE3E20-2A7D-4056-AC84-CD885D7F7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D0539D-8954-47BC-B63E-BB9273666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How can we express shapes by means of decision variables?</a:t>
            </a:r>
          </a:p>
          <a:p>
            <a:r>
              <a:rPr lang="en-US" dirty="0"/>
              <a:t> How can we make sure that constraints are kept?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Cylinder (tin)</a:t>
            </a:r>
          </a:p>
          <a:p>
            <a:pPr marL="0" indent="0">
              <a:buNone/>
            </a:pPr>
            <a:r>
              <a:rPr lang="en-US" dirty="0"/>
              <a:t>Volume </a:t>
            </a:r>
            <a:r>
              <a:rPr lang="en-US" dirty="0">
                <a:sym typeface="Wingdings" panose="05000000000000000000" pitchFamily="2" charset="2"/>
              </a:rPr>
              <a:t> max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Surface  min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Parameters: r, h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Constraints: r &gt; 0, h &gt;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What is the Radius of a Right Circular Cylinder - A Plus Topper">
            <a:extLst>
              <a:ext uri="{FF2B5EF4-FFF2-40B4-BE49-F238E27FC236}">
                <a16:creationId xmlns:a16="http://schemas.microsoft.com/office/drawing/2014/main" id="{4F654E16-B695-4C17-A393-1FE65C082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378" y="3307579"/>
            <a:ext cx="447675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456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EE3E20-2A7D-4056-AC84-CD885D7F7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D0539D-8954-47BC-B63E-BB9273666E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FF33F4-89D4-44C8-8647-16010E5010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90613" y="1864395"/>
                <a:ext cx="51816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𝑟h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</m:oMath>
                </a14:m>
                <a:r>
                  <a:rPr lang="en-US" b="0" dirty="0"/>
                  <a:t>=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Efficient Set: 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{(</m:t>
                      </m:r>
                      <m:rad>
                        <m:ra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FF33F4-89D4-44C8-8647-16010E5010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90613" y="1864395"/>
                <a:ext cx="5181600" cy="4351338"/>
              </a:xfrm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What is the Radius of a Right Circular Cylinder - A Plus Topper">
            <a:extLst>
              <a:ext uri="{FF2B5EF4-FFF2-40B4-BE49-F238E27FC236}">
                <a16:creationId xmlns:a16="http://schemas.microsoft.com/office/drawing/2014/main" id="{4F654E16-B695-4C17-A393-1FE65C082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2024062"/>
            <a:ext cx="447675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57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41A3-E53C-4A8B-9BAC-BE1AEBA4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Parameterization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2A4AA-083F-464C-9434-F7AA6FC99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014"/>
            <a:ext cx="10515600" cy="4351338"/>
          </a:xfrm>
        </p:spPr>
        <p:txBody>
          <a:bodyPr/>
          <a:lstStyle/>
          <a:p>
            <a:r>
              <a:rPr lang="en-US" dirty="0"/>
              <a:t>Design Parameterization is the problem of describing a geometrical shape by means of continuous parameter vectors</a:t>
            </a:r>
          </a:p>
          <a:p>
            <a:r>
              <a:rPr lang="en-US" dirty="0"/>
              <a:t>Examples: Bezier points, superstructures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4FC900-91C3-4AEC-8217-ADCCABF2C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264" y="3429000"/>
            <a:ext cx="7517162" cy="2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5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1E159-CEB5-4A60-A470-0EC8BFCA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Gielis</a:t>
            </a:r>
            <a:r>
              <a:rPr lang="en-US" dirty="0"/>
              <a:t>’ </a:t>
            </a:r>
            <a:r>
              <a:rPr lang="en-US" dirty="0" err="1"/>
              <a:t>superformula</a:t>
            </a:r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803D0D1-99C3-460F-87CE-8B0E5F8F19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41789"/>
            <a:ext cx="5181600" cy="28984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E1E403-4745-49A3-B1CC-DFE5E6DAC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719" y="0"/>
            <a:ext cx="3666790" cy="3781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FE68EC5-A8F4-4DEF-9067-508834B54A8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0" y="2552065"/>
                <a:ext cx="5181600" cy="435133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superformula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)≡0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variables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parameters</a:t>
                </a:r>
              </a:p>
              <a:p>
                <a:endParaRPr lang="en-US" dirty="0"/>
              </a:p>
              <a:p>
                <a:r>
                  <a:rPr lang="en-US" b="0" dirty="0"/>
                  <a:t>Example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=1,…,3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=1,…,3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FE68EC5-A8F4-4DEF-9067-508834B54A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0" y="2552065"/>
                <a:ext cx="5181600" cy="4351338"/>
              </a:xfrm>
              <a:blipFill>
                <a:blip r:embed="rId4"/>
                <a:stretch>
                  <a:fillRect l="-2118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F44A3DB-50C4-40DF-AE03-2E29937ADBAE}"/>
                  </a:ext>
                </a:extLst>
              </p14:cNvPr>
              <p14:cNvContentPartPr/>
              <p14:nvPr/>
            </p14:nvContentPartPr>
            <p14:xfrm>
              <a:off x="2973258" y="2510616"/>
              <a:ext cx="785160" cy="916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F44A3DB-50C4-40DF-AE03-2E29937ADB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9618" y="2402616"/>
                <a:ext cx="892800" cy="11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AB2F5E1-D908-4C3B-9B48-4BF626B3B17F}"/>
                  </a:ext>
                </a:extLst>
              </p14:cNvPr>
              <p14:cNvContentPartPr/>
              <p14:nvPr/>
            </p14:nvContentPartPr>
            <p14:xfrm>
              <a:off x="6323058" y="5145456"/>
              <a:ext cx="1338120" cy="70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AB2F5E1-D908-4C3B-9B48-4BF626B3B1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69058" y="5037456"/>
                <a:ext cx="144576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8E727E8-52FF-4866-8EDE-017E812B7E16}"/>
                  </a:ext>
                </a:extLst>
              </p14:cNvPr>
              <p14:cNvContentPartPr/>
              <p14:nvPr/>
            </p14:nvContentPartPr>
            <p14:xfrm>
              <a:off x="7221978" y="5842056"/>
              <a:ext cx="3059280" cy="295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8E727E8-52FF-4866-8EDE-017E812B7E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68338" y="5734416"/>
                <a:ext cx="316692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A17ACAB-F95B-4E7F-8FFC-C675F5DF7BA0}"/>
                  </a:ext>
                </a:extLst>
              </p14:cNvPr>
              <p14:cNvContentPartPr/>
              <p14:nvPr/>
            </p14:nvContentPartPr>
            <p14:xfrm>
              <a:off x="10709298" y="5966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A17ACAB-F95B-4E7F-8FFC-C675F5DF7B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55298" y="585861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61CBCAE-8C23-4244-87C7-63EE2DE657DE}"/>
                  </a:ext>
                </a:extLst>
              </p14:cNvPr>
              <p14:cNvContentPartPr/>
              <p14:nvPr/>
            </p14:nvContentPartPr>
            <p14:xfrm>
              <a:off x="9864018" y="59360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61CBCAE-8C23-4244-87C7-63EE2DE657D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10378" y="582801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1682C2D-1DB0-4229-B988-0DF454B9EFF4}"/>
                  </a:ext>
                </a:extLst>
              </p14:cNvPr>
              <p14:cNvContentPartPr/>
              <p14:nvPr/>
            </p14:nvContentPartPr>
            <p14:xfrm>
              <a:off x="9864018" y="59360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1682C2D-1DB0-4229-B988-0DF454B9EF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10378" y="582801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FEAFEA2-FFC9-46CC-8E29-62012963698F}"/>
                  </a:ext>
                </a:extLst>
              </p14:cNvPr>
              <p14:cNvContentPartPr/>
              <p14:nvPr/>
            </p14:nvContentPartPr>
            <p14:xfrm>
              <a:off x="9879858" y="595113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FEAFEA2-FFC9-46CC-8E29-62012963698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26218" y="584349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8C75FC6-8309-4929-966A-EFAD64323010}"/>
                  </a:ext>
                </a:extLst>
              </p14:cNvPr>
              <p14:cNvContentPartPr/>
              <p14:nvPr/>
            </p14:nvContentPartPr>
            <p14:xfrm>
              <a:off x="9879858" y="595113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8C75FC6-8309-4929-966A-EFAD643230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26218" y="584349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E8975E6-7B2F-4D3D-AC07-5E7297FE264D}"/>
                  </a:ext>
                </a:extLst>
              </p14:cNvPr>
              <p14:cNvContentPartPr/>
              <p14:nvPr/>
            </p14:nvContentPartPr>
            <p14:xfrm>
              <a:off x="9879858" y="595113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E8975E6-7B2F-4D3D-AC07-5E7297FE264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26218" y="584349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8E6B40B-C10A-4759-8D11-9C2A26149D48}"/>
                  </a:ext>
                </a:extLst>
              </p14:cNvPr>
              <p14:cNvContentPartPr/>
              <p14:nvPr/>
            </p14:nvContentPartPr>
            <p14:xfrm>
              <a:off x="9879858" y="595113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8E6B40B-C10A-4759-8D11-9C2A26149D4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26218" y="584349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9418CAF-1C9D-49DB-BD68-1C7399E9708B}"/>
                  </a:ext>
                </a:extLst>
              </p14:cNvPr>
              <p14:cNvContentPartPr/>
              <p14:nvPr/>
            </p14:nvContentPartPr>
            <p14:xfrm>
              <a:off x="7531578" y="399057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9418CAF-1C9D-49DB-BD68-1C7399E9708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77938" y="388293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3286C3A-D739-4060-A35C-295678F5D1A0}"/>
                  </a:ext>
                </a:extLst>
              </p14:cNvPr>
              <p14:cNvContentPartPr/>
              <p14:nvPr/>
            </p14:nvContentPartPr>
            <p14:xfrm>
              <a:off x="7531578" y="3990576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3286C3A-D739-4060-A35C-295678F5D1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77938" y="388293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595AA54-952C-4242-8097-13D9E9841A0D}"/>
                  </a:ext>
                </a:extLst>
              </p14:cNvPr>
              <p14:cNvContentPartPr/>
              <p14:nvPr/>
            </p14:nvContentPartPr>
            <p14:xfrm>
              <a:off x="7213338" y="6298536"/>
              <a:ext cx="3005640" cy="210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595AA54-952C-4242-8097-13D9E9841A0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59338" y="6190896"/>
                <a:ext cx="311328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A1330ED-2EB9-4796-AF18-20A78C86F584}"/>
                  </a:ext>
                </a:extLst>
              </p14:cNvPr>
              <p14:cNvContentPartPr/>
              <p14:nvPr/>
            </p14:nvContentPartPr>
            <p14:xfrm>
              <a:off x="758178" y="2626536"/>
              <a:ext cx="1195560" cy="822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A1330ED-2EB9-4796-AF18-20A78C86F58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04538" y="2518896"/>
                <a:ext cx="1303200" cy="1038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BD4BF9F-6316-48EA-A250-8D7DEABF0AE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4941" y="5398187"/>
            <a:ext cx="5908255" cy="13863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F28832-D6A6-44D8-B9DF-A98CC83CD70D}"/>
              </a:ext>
            </a:extLst>
          </p:cNvPr>
          <p:cNvSpPr txBox="1"/>
          <p:nvPr/>
        </p:nvSpPr>
        <p:spPr>
          <a:xfrm>
            <a:off x="8154099" y="10017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https://arxiv.org/pdf/1204.4107.pdf</a:t>
            </a:r>
          </a:p>
        </p:txBody>
      </p:sp>
    </p:spTree>
    <p:extLst>
      <p:ext uri="{BB962C8B-B14F-4D97-AF65-F5344CB8AC3E}">
        <p14:creationId xmlns:p14="http://schemas.microsoft.com/office/powerpoint/2010/main" val="3797129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141AF-202A-4035-8996-6E6D11D1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992B818-1777-4448-BDA3-DF884FB3C3C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04758" y="744971"/>
                <a:ext cx="5181600" cy="4351338"/>
              </a:xfrm>
            </p:spPr>
            <p:txBody>
              <a:bodyPr/>
              <a:lstStyle/>
              <a:p>
                <a:r>
                  <a:rPr lang="en-US" dirty="0"/>
                  <a:t>A set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m:rPr>
                            <m:nor/>
                          </m:rPr>
                          <a:rPr lang="en-US"/>
                          <m:t>ℝ</m:t>
                        </m:r>
                      </m:e>
                      <m:sup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is called a convex set if it for any two points,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the line-segment connecting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fully contained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These shapes have no-cavities (this is why buildings are often convex, excepting those with ‘swimming pools’ on the roof)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992B818-1777-4448-BDA3-DF884FB3C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04758" y="744971"/>
                <a:ext cx="5181600" cy="4351338"/>
              </a:xfrm>
              <a:blipFill>
                <a:blip r:embed="rId2"/>
                <a:stretch>
                  <a:fillRect l="-2118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BB55A31-5BF9-4989-8902-68A6C2FB9DA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09631"/>
            <a:ext cx="5181600" cy="246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lass roof topping, Amsterdam, Netherlands">
            <a:extLst>
              <a:ext uri="{FF2B5EF4-FFF2-40B4-BE49-F238E27FC236}">
                <a16:creationId xmlns:a16="http://schemas.microsoft.com/office/drawing/2014/main" id="{9BB23E70-7AFC-4B71-9D0C-62EFE7182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690687"/>
            <a:ext cx="2941998" cy="170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83E28A1-0D14-4861-80C3-F7F00C2D1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t="15736"/>
          <a:stretch/>
        </p:blipFill>
        <p:spPr bwMode="auto">
          <a:xfrm>
            <a:off x="7374082" y="4626245"/>
            <a:ext cx="3178222" cy="144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2023C8-3FEE-417D-A71D-12770F57DA63}"/>
              </a:ext>
            </a:extLst>
          </p:cNvPr>
          <p:cNvSpPr txBox="1"/>
          <p:nvPr/>
        </p:nvSpPr>
        <p:spPr>
          <a:xfrm>
            <a:off x="4297680" y="2029968"/>
            <a:ext cx="1722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</a:t>
            </a:r>
          </a:p>
          <a:p>
            <a:r>
              <a:rPr lang="en-US" dirty="0"/>
              <a:t>Represent buildings as </a:t>
            </a:r>
          </a:p>
          <a:p>
            <a:r>
              <a:rPr lang="en-US" dirty="0"/>
              <a:t>convex shapes</a:t>
            </a:r>
          </a:p>
        </p:txBody>
      </p:sp>
    </p:spTree>
    <p:extLst>
      <p:ext uri="{BB962C8B-B14F-4D97-AF65-F5344CB8AC3E}">
        <p14:creationId xmlns:p14="http://schemas.microsoft.com/office/powerpoint/2010/main" val="3281482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7225-8BD8-4090-B06F-17FAF9F5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 representation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D9F2E2-CA15-48FE-8B58-E00A952D50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The convex hull is the smallest convex set that contains all points</a:t>
            </a:r>
          </a:p>
          <a:p>
            <a:r>
              <a:rPr lang="en-US" dirty="0"/>
              <a:t>In 2-D you can imagine a rubber-band around the set</a:t>
            </a:r>
          </a:p>
          <a:p>
            <a:r>
              <a:rPr lang="en-US" dirty="0"/>
              <a:t>Convex hulls can be used to represent the set of all convex shapes by means of point sets</a:t>
            </a:r>
          </a:p>
          <a:p>
            <a:r>
              <a:rPr lang="en-US" dirty="0"/>
              <a:t>‘Active’ points form corners of this sets. Inactive points are redundant and can be removed.</a:t>
            </a:r>
          </a:p>
        </p:txBody>
      </p:sp>
      <p:pic>
        <p:nvPicPr>
          <p:cNvPr id="1026" name="Picture 2" descr="a) A graphical illustration of convex hull area approach applied to a... |  Download Scientific Diagram">
            <a:extLst>
              <a:ext uri="{FF2B5EF4-FFF2-40B4-BE49-F238E27FC236}">
                <a16:creationId xmlns:a16="http://schemas.microsoft.com/office/drawing/2014/main" id="{C02A3CF2-9F90-4495-AA39-4A2CCBF06C2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09" y="1690688"/>
            <a:ext cx="5181600" cy="22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vexHull">
            <a:extLst>
              <a:ext uri="{FF2B5EF4-FFF2-40B4-BE49-F238E27FC236}">
                <a16:creationId xmlns:a16="http://schemas.microsoft.com/office/drawing/2014/main" id="{68D1BF63-4EAD-4CC7-A21B-72E996F2F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959" y="4591049"/>
            <a:ext cx="33147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983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7088F-4615-4E57-B215-0359626D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optimization – 3D Shapes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1168D9-FBCE-48F1-A55D-1F0658DFC5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9737" y="1247832"/>
            <a:ext cx="5181600" cy="38862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A6A2A8-52CB-4E91-ADE8-2605627FB7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29" t="10497"/>
          <a:stretch/>
        </p:blipFill>
        <p:spPr>
          <a:xfrm>
            <a:off x="1229343" y="1366866"/>
            <a:ext cx="4930629" cy="3648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693FC9-0717-4E92-B867-C209B04D9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1115" y="5014999"/>
            <a:ext cx="5465770" cy="1632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EA9E6C-83B7-4440-80A3-DD74EE7B13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419" y="5006124"/>
            <a:ext cx="4848845" cy="162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85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E684D-94BE-4063-A753-37BB2971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Walls, floors, and roofs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FC5727-F279-4E6F-A90A-44A0311E70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45081" y="2915021"/>
            <a:ext cx="5181600" cy="38862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282BED-0EE0-4012-9445-0BE368E02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247" y="1671591"/>
            <a:ext cx="5947427" cy="2019531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0E643F3-BB8B-4CC2-9B0B-A8DAAFC422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8362" y="-21638"/>
            <a:ext cx="5181600" cy="3886200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CAC493-F08A-4774-9847-C67C80725E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247" y="4038002"/>
            <a:ext cx="6916115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65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E37B-FEB1-4B83-943F-A3646A6C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145EC-BB45-4AFE-8E8E-78705AB4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Platon’s</a:t>
            </a:r>
            <a:r>
              <a:rPr lang="en-US" dirty="0"/>
              <a:t> dream: What are ideal solutions to design problems?</a:t>
            </a:r>
          </a:p>
          <a:p>
            <a:r>
              <a:rPr lang="en-US" dirty="0"/>
              <a:t>Design as a discipline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03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57B9-BE0C-4F60-B1E5-F4FA82ED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bar truss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0B486D-2694-4FD4-9611-F5BC83296FA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Decision variables: height (H), diameter (d), thickness (t), distance (B), modulus of elasticity (E), and material density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Objective functions (minimize):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0B486D-2694-4FD4-9611-F5BC8329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819A80-728C-4479-BEF6-80FB7425DA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9192" y="67146"/>
            <a:ext cx="5181600" cy="433891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4FE3A6-AEDA-45B0-A219-AC5127AD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289" y="4406063"/>
            <a:ext cx="3820058" cy="1009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72C546-CC27-4B92-874A-75672810B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289" y="5328622"/>
            <a:ext cx="3000794" cy="1228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C7123D-5C17-4E44-84DD-26C79A276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792" y="4359005"/>
            <a:ext cx="3429479" cy="11717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C812C7-941E-4AFF-8E57-6B4C8186D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6100" y="5417489"/>
            <a:ext cx="3677163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77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AEE0-232A-40D5-9C38-AB1132BB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data </a:t>
            </a:r>
            <a:br>
              <a:rPr lang="en-US" dirty="0"/>
            </a:br>
            <a:r>
              <a:rPr lang="en-US" dirty="0"/>
              <a:t>(example point)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A1FE11-26FA-47E9-9176-F15CEC51C4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6310" y="2144110"/>
            <a:ext cx="4244379" cy="292672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9E3EF0-4051-429B-BA9E-6B619FC28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9968" y="1360884"/>
            <a:ext cx="6326064" cy="449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51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8C4F-375E-4B08-8314-84811780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python examples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42985A-15E1-4A6E-85BF-8386384353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 The problem needs to put constraints on the objectives that are not used in the Pareto optimization</a:t>
            </a:r>
          </a:p>
          <a:p>
            <a:r>
              <a:rPr lang="en-US" dirty="0"/>
              <a:t>We have additionally created a script that allows to visualize the Pareto front</a:t>
            </a:r>
          </a:p>
          <a:p>
            <a:pPr marL="0" indent="0">
              <a:buNone/>
            </a:pPr>
            <a:r>
              <a:rPr lang="en-US" sz="1800" dirty="0"/>
              <a:t>PySummerschool\modules\TwoBarTruss\problem.py</a:t>
            </a:r>
          </a:p>
          <a:p>
            <a:pPr marL="0" indent="0">
              <a:buNone/>
            </a:pPr>
            <a:r>
              <a:rPr lang="en-US" sz="1800" dirty="0"/>
              <a:t>PySummerschool\createTwoBartrussProblem.py</a:t>
            </a:r>
          </a:p>
          <a:p>
            <a:pPr marL="0" indent="0">
              <a:buNone/>
            </a:pPr>
            <a:r>
              <a:rPr lang="en-US" sz="1800" dirty="0"/>
              <a:t>PySummerschool\visualizeTwoBarTruss.py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D8BD8305-0835-412E-99FB-CDBE997E6B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6304" y="1825625"/>
            <a:ext cx="4405392" cy="4351338"/>
          </a:xfrm>
        </p:spPr>
      </p:pic>
    </p:spTree>
    <p:extLst>
      <p:ext uri="{BB962C8B-B14F-4D97-AF65-F5344CB8AC3E}">
        <p14:creationId xmlns:p14="http://schemas.microsoft.com/office/powerpoint/2010/main" val="2184140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04C7BD-1320-4368-B97C-11DD79B9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 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48499-E265-4617-8C10-D9AEC4402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8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Structures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609" y="577516"/>
            <a:ext cx="5317958" cy="53179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5" t="18581" r="3142" b="2270"/>
          <a:stretch/>
        </p:blipFill>
        <p:spPr>
          <a:xfrm>
            <a:off x="433939" y="1366787"/>
            <a:ext cx="5871411" cy="53708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47523" y="6107865"/>
            <a:ext cx="286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 Surface, Volume = </a:t>
            </a:r>
            <a:r>
              <a:rPr lang="en-US" dirty="0" err="1"/>
              <a:t>const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35116" y="4649002"/>
            <a:ext cx="2327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points</a:t>
            </a:r>
          </a:p>
          <a:p>
            <a:r>
              <a:rPr lang="en-US" dirty="0"/>
              <a:t>Connect with min path</a:t>
            </a:r>
          </a:p>
          <a:p>
            <a:r>
              <a:rPr lang="en-US" dirty="0"/>
              <a:t>(Steiner tree)</a:t>
            </a:r>
          </a:p>
        </p:txBody>
      </p:sp>
    </p:spTree>
    <p:extLst>
      <p:ext uri="{BB962C8B-B14F-4D97-AF65-F5344CB8AC3E}">
        <p14:creationId xmlns:p14="http://schemas.microsoft.com/office/powerpoint/2010/main" val="2389907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5C53-F8A4-449A-9937-55990D65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Platonic bodies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53AC63-FE7D-4498-8626-42ED4458E1E8}"/>
              </a:ext>
            </a:extLst>
          </p:cNvPr>
          <p:cNvSpPr txBox="1"/>
          <p:nvPr/>
        </p:nvSpPr>
        <p:spPr>
          <a:xfrm>
            <a:off x="3464653" y="5847127"/>
            <a:ext cx="584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Shapes of maximally even (equal) surfaces at their boundary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48DF16-853F-4E2D-ABAD-B17B29975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2052445"/>
            <a:ext cx="7763958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46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E577-06E1-49A3-BA46-1D35C11F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Penrose: Three worlds</a:t>
            </a:r>
          </a:p>
        </p:txBody>
      </p:sp>
      <p:pic>
        <p:nvPicPr>
          <p:cNvPr id="3074" name="Picture 2" descr="Penrose&amp;#39;s three worlds | Download Scientific Diagram">
            <a:extLst>
              <a:ext uri="{FF2B5EF4-FFF2-40B4-BE49-F238E27FC236}">
                <a16:creationId xmlns:a16="http://schemas.microsoft.com/office/drawing/2014/main" id="{0944AE9C-545D-46EA-8E7A-DC6CF4CA78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946" y="2030136"/>
            <a:ext cx="3780107" cy="366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03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Perfect Designs,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2543969"/>
            <a:ext cx="5905500" cy="2914650"/>
          </a:xfrm>
        </p:spPr>
      </p:pic>
      <p:sp>
        <p:nvSpPr>
          <p:cNvPr id="5" name="Rectangle 4"/>
          <p:cNvSpPr/>
          <p:nvPr/>
        </p:nvSpPr>
        <p:spPr>
          <a:xfrm>
            <a:off x="3450291" y="5458619"/>
            <a:ext cx="5503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Norman Bel Geddes, "Motor Car No. 9 (without tail fin)"</a:t>
            </a:r>
          </a:p>
        </p:txBody>
      </p:sp>
    </p:spTree>
    <p:extLst>
      <p:ext uri="{BB962C8B-B14F-4D97-AF65-F5344CB8AC3E}">
        <p14:creationId xmlns:p14="http://schemas.microsoft.com/office/powerpoint/2010/main" val="3997076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72E7-5E50-40DB-8491-012F7AD33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Aalto shape (beauty is hard to measure …)</a:t>
            </a:r>
          </a:p>
        </p:txBody>
      </p:sp>
      <p:pic>
        <p:nvPicPr>
          <p:cNvPr id="1026" name="Picture 2" descr="Iittala Aalto vase 160 mm, clear | Finnish Design Shop">
            <a:extLst>
              <a:ext uri="{FF2B5EF4-FFF2-40B4-BE49-F238E27FC236}">
                <a16:creationId xmlns:a16="http://schemas.microsoft.com/office/drawing/2014/main" id="{8C9C91E3-40BE-4EE0-9163-9375053E6B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DB7D79-7E86-4688-84FA-BC6A49B6F1C4}"/>
              </a:ext>
            </a:extLst>
          </p:cNvPr>
          <p:cNvSpPr txBox="1"/>
          <p:nvPr/>
        </p:nvSpPr>
        <p:spPr>
          <a:xfrm>
            <a:off x="1845578" y="6325299"/>
            <a:ext cx="488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Think of examples of beautiful shapes in nature … </a:t>
            </a:r>
          </a:p>
        </p:txBody>
      </p:sp>
    </p:spTree>
    <p:extLst>
      <p:ext uri="{BB962C8B-B14F-4D97-AF65-F5344CB8AC3E}">
        <p14:creationId xmlns:p14="http://schemas.microsoft.com/office/powerpoint/2010/main" val="3178925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optimality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795112" y="2180431"/>
            <a:ext cx="4111625" cy="2497138"/>
            <a:chOff x="446" y="1303"/>
            <a:chExt cx="2590" cy="1573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1665" y="1495"/>
              <a:ext cx="0" cy="11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65" y="2629"/>
              <a:ext cx="113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802" y="2588"/>
              <a:ext cx="23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x1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554" y="1303"/>
              <a:ext cx="23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x2</a:t>
              </a: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H="1">
              <a:off x="1444" y="2629"/>
              <a:ext cx="219" cy="15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554" y="2684"/>
              <a:ext cx="23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x3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554" y="1830"/>
              <a:ext cx="847" cy="7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V="1">
              <a:off x="1554" y="1693"/>
              <a:ext cx="234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2401" y="1693"/>
              <a:ext cx="228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2401" y="2492"/>
              <a:ext cx="228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1554" y="2492"/>
              <a:ext cx="234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 flipH="1">
              <a:off x="2401" y="2492"/>
              <a:ext cx="2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1788" y="2492"/>
              <a:ext cx="6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V="1">
              <a:off x="1788" y="1830"/>
              <a:ext cx="0" cy="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 flipV="1">
              <a:off x="1788" y="1693"/>
              <a:ext cx="0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1788" y="1693"/>
              <a:ext cx="8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2629" y="1693"/>
              <a:ext cx="0" cy="7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446" y="1965"/>
              <a:ext cx="98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 b="1"/>
                <a:t>Search space</a:t>
              </a:r>
            </a:p>
            <a:p>
              <a:pPr eaLnBrk="1" hangingPunct="1"/>
              <a:r>
                <a:rPr lang="en-US" altLang="en-US" sz="1400" b="1"/>
                <a:t>(decision space)</a:t>
              </a:r>
            </a:p>
          </p:txBody>
        </p:sp>
      </p:grp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6092475" y="2485231"/>
            <a:ext cx="0" cy="1800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6092475" y="4285456"/>
            <a:ext cx="1800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24"/>
              <p:cNvSpPr txBox="1">
                <a:spLocks noChangeArrowheads="1"/>
              </p:cNvSpPr>
              <p:nvPr/>
            </p:nvSpPr>
            <p:spPr bwMode="auto">
              <a:xfrm>
                <a:off x="5143002" y="2113756"/>
                <a:ext cx="176157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14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en-US" sz="14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14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en-US" sz="1400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en-US" sz="1400" b="0" i="1" dirty="0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altLang="en-US" sz="1400" dirty="0"/>
              </a:p>
            </p:txBody>
          </p:sp>
        </mc:Choice>
        <mc:Fallback xmlns="">
          <p:sp>
            <p:nvSpPr>
              <p:cNvPr id="25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3002" y="2113756"/>
                <a:ext cx="1761572" cy="307777"/>
              </a:xfrm>
              <a:prstGeom prst="rect">
                <a:avLst/>
              </a:prstGeom>
              <a:blipFill rotWithShape="0">
                <a:blip r:embed="rId2"/>
                <a:stretch>
                  <a:fillRect b="-1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Box 26"/>
          <p:cNvSpPr txBox="1">
            <a:spLocks noChangeArrowheads="1"/>
          </p:cNvSpPr>
          <p:nvPr/>
        </p:nvSpPr>
        <p:spPr bwMode="auto">
          <a:xfrm>
            <a:off x="8484837" y="3231356"/>
            <a:ext cx="15398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/>
              <a:t>Objective space</a:t>
            </a:r>
          </a:p>
          <a:p>
            <a:pPr eaLnBrk="1" hangingPunct="1"/>
            <a:r>
              <a:rPr lang="en-US" altLang="en-US" sz="1400" b="1"/>
              <a:t>(solution space)</a:t>
            </a:r>
          </a:p>
        </p:txBody>
      </p:sp>
      <p:sp>
        <p:nvSpPr>
          <p:cNvPr id="27" name="Text Box 28"/>
          <p:cNvSpPr txBox="1">
            <a:spLocks noChangeArrowheads="1"/>
          </p:cNvSpPr>
          <p:nvPr/>
        </p:nvSpPr>
        <p:spPr bwMode="auto">
          <a:xfrm>
            <a:off x="7248175" y="2447131"/>
            <a:ext cx="26372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/>
              <a:t>Image</a:t>
            </a:r>
          </a:p>
          <a:p>
            <a:pPr eaLnBrk="1" hangingPunct="1"/>
            <a:r>
              <a:rPr lang="en-US" altLang="en-US" sz="1400" b="1" dirty="0"/>
              <a:t>under f </a:t>
            </a:r>
            <a:r>
              <a:rPr lang="en-US" altLang="en-US" sz="1400" dirty="0"/>
              <a:t>= all possible solutions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6845360" y="1986359"/>
            <a:ext cx="24653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/>
              <a:t>Pareto front = </a:t>
            </a:r>
          </a:p>
          <a:p>
            <a:pPr eaLnBrk="1" hangingPunct="1"/>
            <a:r>
              <a:rPr lang="en-US" altLang="en-US" sz="1400" b="1" dirty="0"/>
              <a:t>Set of interesting solutions</a:t>
            </a:r>
          </a:p>
        </p:txBody>
      </p:sp>
      <p:sp>
        <p:nvSpPr>
          <p:cNvPr id="29" name="Text Box 33"/>
          <p:cNvSpPr txBox="1">
            <a:spLocks noChangeArrowheads="1"/>
          </p:cNvSpPr>
          <p:nvPr/>
        </p:nvSpPr>
        <p:spPr bwMode="auto">
          <a:xfrm>
            <a:off x="5595587" y="3061494"/>
            <a:ext cx="311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 </a:t>
            </a:r>
            <a:r>
              <a:rPr lang="en-US" altLang="en-US" b="1"/>
              <a:t>f</a:t>
            </a:r>
          </a:p>
        </p:txBody>
      </p:sp>
      <p:sp>
        <p:nvSpPr>
          <p:cNvPr id="30" name="Freihandform 50"/>
          <p:cNvSpPr/>
          <p:nvPr/>
        </p:nvSpPr>
        <p:spPr>
          <a:xfrm>
            <a:off x="6302025" y="2702719"/>
            <a:ext cx="1447800" cy="1320800"/>
          </a:xfrm>
          <a:custGeom>
            <a:avLst/>
            <a:gdLst>
              <a:gd name="connsiteX0" fmla="*/ 12700 w 1447800"/>
              <a:gd name="connsiteY0" fmla="*/ 114300 h 1320800"/>
              <a:gd name="connsiteX1" fmla="*/ 0 w 1447800"/>
              <a:gd name="connsiteY1" fmla="*/ 635000 h 1320800"/>
              <a:gd name="connsiteX2" fmla="*/ 88900 w 1447800"/>
              <a:gd name="connsiteY2" fmla="*/ 965200 h 1320800"/>
              <a:gd name="connsiteX3" fmla="*/ 304800 w 1447800"/>
              <a:gd name="connsiteY3" fmla="*/ 1155700 h 1320800"/>
              <a:gd name="connsiteX4" fmla="*/ 571500 w 1447800"/>
              <a:gd name="connsiteY4" fmla="*/ 1282700 h 1320800"/>
              <a:gd name="connsiteX5" fmla="*/ 863600 w 1447800"/>
              <a:gd name="connsiteY5" fmla="*/ 1308100 h 1320800"/>
              <a:gd name="connsiteX6" fmla="*/ 1244600 w 1447800"/>
              <a:gd name="connsiteY6" fmla="*/ 1320800 h 1320800"/>
              <a:gd name="connsiteX7" fmla="*/ 1447800 w 1447800"/>
              <a:gd name="connsiteY7" fmla="*/ 774700 h 1320800"/>
              <a:gd name="connsiteX8" fmla="*/ 1193800 w 1447800"/>
              <a:gd name="connsiteY8" fmla="*/ 279400 h 1320800"/>
              <a:gd name="connsiteX9" fmla="*/ 622300 w 1447800"/>
              <a:gd name="connsiteY9" fmla="*/ 63500 h 1320800"/>
              <a:gd name="connsiteX10" fmla="*/ 266700 w 1447800"/>
              <a:gd name="connsiteY10" fmla="*/ 0 h 1320800"/>
              <a:gd name="connsiteX11" fmla="*/ 12700 w 1447800"/>
              <a:gd name="connsiteY11" fmla="*/ 11430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1320800">
                <a:moveTo>
                  <a:pt x="12700" y="114300"/>
                </a:moveTo>
                <a:lnTo>
                  <a:pt x="0" y="635000"/>
                </a:lnTo>
                <a:lnTo>
                  <a:pt x="88900" y="965200"/>
                </a:lnTo>
                <a:lnTo>
                  <a:pt x="304800" y="1155700"/>
                </a:lnTo>
                <a:lnTo>
                  <a:pt x="571500" y="1282700"/>
                </a:lnTo>
                <a:lnTo>
                  <a:pt x="863600" y="1308100"/>
                </a:lnTo>
                <a:lnTo>
                  <a:pt x="1244600" y="1320800"/>
                </a:lnTo>
                <a:lnTo>
                  <a:pt x="1447800" y="774700"/>
                </a:lnTo>
                <a:lnTo>
                  <a:pt x="1193800" y="279400"/>
                </a:lnTo>
                <a:lnTo>
                  <a:pt x="622300" y="63500"/>
                </a:lnTo>
                <a:lnTo>
                  <a:pt x="266700" y="0"/>
                </a:lnTo>
                <a:lnTo>
                  <a:pt x="12700" y="1143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sp>
        <p:nvSpPr>
          <p:cNvPr id="31" name="Freihandform 51"/>
          <p:cNvSpPr/>
          <p:nvPr/>
        </p:nvSpPr>
        <p:spPr>
          <a:xfrm>
            <a:off x="6295675" y="2799556"/>
            <a:ext cx="1204912" cy="1223963"/>
          </a:xfrm>
          <a:custGeom>
            <a:avLst/>
            <a:gdLst>
              <a:gd name="connsiteX0" fmla="*/ 2117 w 1145117"/>
              <a:gd name="connsiteY0" fmla="*/ 0 h 1244600"/>
              <a:gd name="connsiteX1" fmla="*/ 14817 w 1145117"/>
              <a:gd name="connsiteY1" fmla="*/ 419100 h 1244600"/>
              <a:gd name="connsiteX2" fmla="*/ 91017 w 1145117"/>
              <a:gd name="connsiteY2" fmla="*/ 825500 h 1244600"/>
              <a:gd name="connsiteX3" fmla="*/ 535517 w 1145117"/>
              <a:gd name="connsiteY3" fmla="*/ 1168400 h 1244600"/>
              <a:gd name="connsiteX4" fmla="*/ 1145117 w 1145117"/>
              <a:gd name="connsiteY4" fmla="*/ 1244600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5117" h="1244600">
                <a:moveTo>
                  <a:pt x="2117" y="0"/>
                </a:moveTo>
                <a:cubicBezTo>
                  <a:pt x="1058" y="140758"/>
                  <a:pt x="0" y="281517"/>
                  <a:pt x="14817" y="419100"/>
                </a:cubicBezTo>
                <a:cubicBezTo>
                  <a:pt x="29634" y="556683"/>
                  <a:pt x="4234" y="700617"/>
                  <a:pt x="91017" y="825500"/>
                </a:cubicBezTo>
                <a:cubicBezTo>
                  <a:pt x="177800" y="950383"/>
                  <a:pt x="359834" y="1098550"/>
                  <a:pt x="535517" y="1168400"/>
                </a:cubicBezTo>
                <a:cubicBezTo>
                  <a:pt x="711200" y="1238250"/>
                  <a:pt x="928158" y="1241425"/>
                  <a:pt x="1145117" y="1244600"/>
                </a:cubicBezTo>
              </a:path>
            </a:pathLst>
          </a:custGeom>
          <a:ln w="6350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 flipV="1">
            <a:off x="6295675" y="2447131"/>
            <a:ext cx="538162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 flipV="1">
            <a:off x="7025925" y="2751931"/>
            <a:ext cx="222250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ihandform 52"/>
          <p:cNvSpPr/>
          <p:nvPr/>
        </p:nvSpPr>
        <p:spPr>
          <a:xfrm>
            <a:off x="4081112" y="3231356"/>
            <a:ext cx="677863" cy="717550"/>
          </a:xfrm>
          <a:custGeom>
            <a:avLst/>
            <a:gdLst>
              <a:gd name="connsiteX0" fmla="*/ 105833 w 677333"/>
              <a:gd name="connsiteY0" fmla="*/ 44450 h 717550"/>
              <a:gd name="connsiteX1" fmla="*/ 461433 w 677333"/>
              <a:gd name="connsiteY1" fmla="*/ 69850 h 717550"/>
              <a:gd name="connsiteX2" fmla="*/ 575733 w 677333"/>
              <a:gd name="connsiteY2" fmla="*/ 463550 h 717550"/>
              <a:gd name="connsiteX3" fmla="*/ 16933 w 677333"/>
              <a:gd name="connsiteY3" fmla="*/ 577850 h 717550"/>
              <a:gd name="connsiteX4" fmla="*/ 677333 w 677333"/>
              <a:gd name="connsiteY4" fmla="*/ 717550 h 71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33" h="717550">
                <a:moveTo>
                  <a:pt x="105833" y="44450"/>
                </a:moveTo>
                <a:cubicBezTo>
                  <a:pt x="244474" y="22225"/>
                  <a:pt x="383116" y="0"/>
                  <a:pt x="461433" y="69850"/>
                </a:cubicBezTo>
                <a:cubicBezTo>
                  <a:pt x="539750" y="139700"/>
                  <a:pt x="649816" y="378883"/>
                  <a:pt x="575733" y="463550"/>
                </a:cubicBezTo>
                <a:cubicBezTo>
                  <a:pt x="501650" y="548217"/>
                  <a:pt x="0" y="535517"/>
                  <a:pt x="16933" y="577850"/>
                </a:cubicBezTo>
                <a:cubicBezTo>
                  <a:pt x="33866" y="620183"/>
                  <a:pt x="355599" y="668866"/>
                  <a:pt x="677333" y="717550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sp>
        <p:nvSpPr>
          <p:cNvPr id="35" name="Freeform 32"/>
          <p:cNvSpPr>
            <a:spLocks/>
          </p:cNvSpPr>
          <p:nvPr/>
        </p:nvSpPr>
        <p:spPr bwMode="auto">
          <a:xfrm>
            <a:off x="4758975" y="3017044"/>
            <a:ext cx="1844675" cy="517525"/>
          </a:xfrm>
          <a:custGeom>
            <a:avLst/>
            <a:gdLst>
              <a:gd name="T0" fmla="*/ 0 w 1162"/>
              <a:gd name="T1" fmla="*/ 2147483646 h 326"/>
              <a:gd name="T2" fmla="*/ 2147483646 w 1162"/>
              <a:gd name="T3" fmla="*/ 2147483646 h 326"/>
              <a:gd name="T4" fmla="*/ 2147483646 w 1162"/>
              <a:gd name="T5" fmla="*/ 2147483646 h 326"/>
              <a:gd name="T6" fmla="*/ 0 60000 65536"/>
              <a:gd name="T7" fmla="*/ 0 60000 65536"/>
              <a:gd name="T8" fmla="*/ 0 60000 65536"/>
              <a:gd name="T9" fmla="*/ 0 w 1162"/>
              <a:gd name="T10" fmla="*/ 0 h 326"/>
              <a:gd name="T11" fmla="*/ 1162 w 1162"/>
              <a:gd name="T12" fmla="*/ 326 h 3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62" h="326">
                <a:moveTo>
                  <a:pt x="0" y="326"/>
                </a:moveTo>
                <a:cubicBezTo>
                  <a:pt x="229" y="177"/>
                  <a:pt x="458" y="28"/>
                  <a:pt x="652" y="14"/>
                </a:cubicBezTo>
                <a:cubicBezTo>
                  <a:pt x="846" y="0"/>
                  <a:pt x="1077" y="203"/>
                  <a:pt x="1162" y="241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24"/>
              <p:cNvSpPr txBox="1">
                <a:spLocks noChangeArrowheads="1"/>
              </p:cNvSpPr>
              <p:nvPr/>
            </p:nvSpPr>
            <p:spPr bwMode="auto">
              <a:xfrm>
                <a:off x="7497370" y="4369792"/>
                <a:ext cx="175740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14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en-US" sz="14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14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en-US" sz="1400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en-US" sz="1400" b="0" i="1" dirty="0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altLang="en-US" sz="1400" dirty="0"/>
              </a:p>
            </p:txBody>
          </p:sp>
        </mc:Choice>
        <mc:Fallback xmlns="">
          <p:sp>
            <p:nvSpPr>
              <p:cNvPr id="37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97370" y="4369792"/>
                <a:ext cx="1757404" cy="307777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770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‘Pareto perfect’ structures: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Micro-</a:t>
            </a:r>
          </a:p>
          <a:p>
            <a:endParaRPr lang="en-US" dirty="0"/>
          </a:p>
          <a:p>
            <a:pPr lvl="1"/>
            <a:r>
              <a:rPr lang="en-US" dirty="0"/>
              <a:t>Macro-</a:t>
            </a:r>
          </a:p>
          <a:p>
            <a:endParaRPr lang="en-US" dirty="0"/>
          </a:p>
          <a:p>
            <a:r>
              <a:rPr lang="en-US" dirty="0"/>
              <a:t>Efficiency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Precision &amp; Coverage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22" y="1035963"/>
            <a:ext cx="4127341" cy="45409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26458" y="5726840"/>
            <a:ext cx="412734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urier New" panose="02070309020205020404" pitchFamily="49" charset="0"/>
              </a:rPr>
              <a:t>Niek</a:t>
            </a:r>
            <a:r>
              <a:rPr lang="en-US" sz="1050" dirty="0">
                <a:latin typeface="Courier New" panose="02070309020205020404" pitchFamily="49" charset="0"/>
              </a:rPr>
              <a:t> de </a:t>
            </a:r>
            <a:r>
              <a:rPr lang="en-US" sz="1050" dirty="0" err="1">
                <a:latin typeface="Courier New" panose="02070309020205020404" pitchFamily="49" charset="0"/>
              </a:rPr>
              <a:t>Kruijf</a:t>
            </a:r>
            <a:r>
              <a:rPr lang="en-US" sz="1050" dirty="0">
                <a:latin typeface="Courier New" panose="02070309020205020404" pitchFamily="49" charset="0"/>
              </a:rPr>
              <a:t>, </a:t>
            </a:r>
            <a:r>
              <a:rPr lang="en-US" sz="1050" dirty="0" err="1">
                <a:latin typeface="Courier New" panose="02070309020205020404" pitchFamily="49" charset="0"/>
              </a:rPr>
              <a:t>Shiwei</a:t>
            </a:r>
            <a:r>
              <a:rPr lang="en-US" sz="1050" dirty="0">
                <a:latin typeface="Courier New" panose="02070309020205020404" pitchFamily="49" charset="0"/>
              </a:rPr>
              <a:t> Zhou, Qing Li, </a:t>
            </a:r>
            <a:r>
              <a:rPr lang="en-US" sz="1050" dirty="0" err="1">
                <a:latin typeface="Courier New" panose="02070309020205020404" pitchFamily="49" charset="0"/>
              </a:rPr>
              <a:t>Yiu</a:t>
            </a:r>
            <a:r>
              <a:rPr lang="en-US" sz="1050" dirty="0">
                <a:latin typeface="Courier New" panose="02070309020205020404" pitchFamily="49" charset="0"/>
              </a:rPr>
              <a:t>-Wing </a:t>
            </a:r>
            <a:r>
              <a:rPr lang="en-US" sz="1050" dirty="0" err="1">
                <a:latin typeface="Courier New" panose="02070309020205020404" pitchFamily="49" charset="0"/>
              </a:rPr>
              <a:t>Mai,Topological</a:t>
            </a:r>
            <a:r>
              <a:rPr lang="en-US" sz="1050" dirty="0">
                <a:latin typeface="Courier New" panose="02070309020205020404" pitchFamily="49" charset="0"/>
              </a:rPr>
              <a:t> design of structures and composite materials with </a:t>
            </a:r>
            <a:r>
              <a:rPr lang="en-US" sz="1050" dirty="0" err="1">
                <a:latin typeface="Courier New" panose="02070309020205020404" pitchFamily="49" charset="0"/>
              </a:rPr>
              <a:t>multiobjectives</a:t>
            </a:r>
            <a:r>
              <a:rPr lang="en-US" sz="1050" dirty="0">
                <a:latin typeface="Courier New" panose="02070309020205020404" pitchFamily="49" charset="0"/>
              </a:rPr>
              <a:t>,</a:t>
            </a:r>
          </a:p>
          <a:p>
            <a:r>
              <a:rPr lang="en-US" sz="1050" dirty="0">
                <a:latin typeface="Courier New" panose="02070309020205020404" pitchFamily="49" charset="0"/>
              </a:rPr>
              <a:t>International Journal of Solids and Structures, Volume 44, Issues 22-23, 2007, Pages 7092-7109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58468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</TotalTime>
  <Words>690</Words>
  <Application>Microsoft Office PowerPoint</Application>
  <PresentationFormat>Widescreen</PresentationFormat>
  <Paragraphs>103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Courier New</vt:lpstr>
      <vt:lpstr>Office Theme</vt:lpstr>
      <vt:lpstr>Design Problems</vt:lpstr>
      <vt:lpstr>Learning Goals</vt:lpstr>
      <vt:lpstr>Perfect Structures</vt:lpstr>
      <vt:lpstr>Platonic bodies</vt:lpstr>
      <vt:lpstr>Penrose: Three worlds</vt:lpstr>
      <vt:lpstr>Perfect Designs, c_w  = min</vt:lpstr>
      <vt:lpstr>Aalto shape (beauty is hard to measure …)</vt:lpstr>
      <vt:lpstr>Pareto optimality</vt:lpstr>
      <vt:lpstr>Research questions</vt:lpstr>
      <vt:lpstr>‘Pareto morphing’ along the Pareto front</vt:lpstr>
      <vt:lpstr>PowerPoint Presentation</vt:lpstr>
      <vt:lpstr>Question</vt:lpstr>
      <vt:lpstr>Solution</vt:lpstr>
      <vt:lpstr>Design Parameterization</vt:lpstr>
      <vt:lpstr>Gielis’ superformula</vt:lpstr>
      <vt:lpstr>Convexity</vt:lpstr>
      <vt:lpstr>Convex hull representation</vt:lpstr>
      <vt:lpstr>Design optimization – 3D Shapes</vt:lpstr>
      <vt:lpstr>Walls, floors, and roofs</vt:lpstr>
      <vt:lpstr>Two bar truss problem</vt:lpstr>
      <vt:lpstr>More data  (example point)</vt:lpstr>
      <vt:lpstr>The python examples …</vt:lpstr>
      <vt:lpstr>To be continued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Problems</dc:title>
  <dc:creator>Michael Emmerich</dc:creator>
  <cp:lastModifiedBy>Michael Emmerich</cp:lastModifiedBy>
  <cp:revision>8</cp:revision>
  <dcterms:created xsi:type="dcterms:W3CDTF">2021-08-12T17:06:03Z</dcterms:created>
  <dcterms:modified xsi:type="dcterms:W3CDTF">2021-08-15T11:32:52Z</dcterms:modified>
</cp:coreProperties>
</file>